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7E70-1B24-4146-AC29-F5782367F87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6C1E1-2FBB-48F8-9412-F7A918ED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9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614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58392A-067D-4CE6-B61B-8DFC5E7CA4C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614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614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CF21F9-6299-4DC8-9E88-C1453F51C31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6461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A422546D-D205-492F-BA90-F7E83C8AFD0A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6461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717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8D8CE3-FF6D-4CAA-99AD-CCB2FB2FE6C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717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717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3CFEC1-1E50-40D4-813E-7F3A1551AB9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6471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ECC7F96-DFEC-4D1C-994E-F98D8A41D938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64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71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819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9BD70A-E814-4809-8AC8-21FC47D5330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819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819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11F981-5133-4716-9A53-9A7EFF14A7C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6481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23D87AD-DACA-4BDA-B8CE-C344004DDAC0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6481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82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921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4A8C58-10B4-4E56-B043-63903B1DAC5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922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922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A4B31B-491C-4AA4-A409-4D01BA6E129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6492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DE61A86-0806-4285-811C-A0FB74228443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6492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92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0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9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4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4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5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ACF4965D-CC69-47E7-BED4-F98FD986A50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21C76894-05E8-4D19-A97A-D41AEA62D52F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Income – 1040 Line 21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 Line 21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 Tab 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 12</a:t>
            </a:r>
          </a:p>
        </p:txBody>
      </p:sp>
      <p:pic>
        <p:nvPicPr>
          <p:cNvPr id="9" name="~PP32508.WAV">
            <a:hlinkClick r:id="" action="ppaction://media"/>
          </p:cNvPr>
          <p:cNvPicPr>
            <a:picLocks noRot="1" noChangeAspect="1"/>
          </p:cNvPicPr>
          <p:nvPr>
            <a:wavAudioFile r:embed="rId1" name="~PP345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4491-15 Income - Other Income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23859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85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979796-AE91-405D-96B8-DB252B445D6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3860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6738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Income 1040 Line 21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Includes income not reported on other lines and schedules</a:t>
            </a:r>
          </a:p>
          <a:p>
            <a:pPr eaLnBrk="1" hangingPunct="1">
              <a:defRPr/>
            </a:pPr>
            <a:r>
              <a:rPr lang="en-US" dirty="0" smtClean="0"/>
              <a:t>Only 1099-MISC Box 3 is included on 1040 Line 21</a:t>
            </a:r>
          </a:p>
          <a:p>
            <a:pPr lvl="1" eaLnBrk="1" hangingPunct="1">
              <a:defRPr/>
            </a:pPr>
            <a:r>
              <a:rPr lang="en-US" dirty="0" smtClean="0"/>
              <a:t>Amounts in other boxes go on other 1040 Schedules, e.g.</a:t>
            </a:r>
          </a:p>
          <a:p>
            <a:pPr lvl="2" eaLnBrk="1" hangingPunct="1">
              <a:defRPr/>
            </a:pPr>
            <a:r>
              <a:rPr lang="en-US" dirty="0" smtClean="0"/>
              <a:t>Box 1 (Rent) and Box 2 (Royalty) is entered on Schedule E</a:t>
            </a:r>
          </a:p>
          <a:p>
            <a:pPr lvl="2" eaLnBrk="1" hangingPunct="1">
              <a:defRPr/>
            </a:pPr>
            <a:r>
              <a:rPr lang="en-US" dirty="0" smtClean="0"/>
              <a:t>Box 7 (Non-employee compensation which is generally business income) must be entered on Schedule C</a:t>
            </a:r>
            <a:endParaRPr lang="en-US" b="1" dirty="0" smtClean="0"/>
          </a:p>
        </p:txBody>
      </p:sp>
      <p:sp>
        <p:nvSpPr>
          <p:cNvPr id="23962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96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ED75F7-57E3-423B-A12F-95D8FA49B8F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3962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4106" name="~PP2250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00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35037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Income 1040 Line 21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Gambling income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Use link to W-2G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Don’t forget to include corresponding losses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Will carry to Schedule A on federal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smtClean="0"/>
              <a:t>Will net against winnings on NJ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Jury duty income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If Employer takes part of Jury duty income – show Employer amount as adjustment to income (Line 35)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Income as volunteer of medical studies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Prizes and awards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Recoveries – Refund &amp; Reimbursement of deductions taken in prior year on Schedule 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NJ Lottery winnings and related losses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First $10,000 not taxable in NJ (New for 2009)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On W2-G, check box “See F-1 Help”. This takes lottery winnings and losses out of NJ income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24064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06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801611-3B8C-4C03-BCC1-1FC72C6C6DC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24064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5132" name="~PP325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7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57581"/>
      </p:ext>
    </p:extLst>
  </p:cSld>
  <p:clrMapOvr>
    <a:masterClrMapping/>
  </p:clrMapOvr>
  <p:transition advTm="16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Gambling Income</a:t>
            </a:r>
          </a:p>
        </p:txBody>
      </p:sp>
      <p:pic>
        <p:nvPicPr>
          <p:cNvPr id="33895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1612900"/>
            <a:ext cx="7543800" cy="4635500"/>
          </a:xfrm>
        </p:spPr>
      </p:pic>
      <p:sp>
        <p:nvSpPr>
          <p:cNvPr id="488452" name="Oval 4"/>
          <p:cNvSpPr>
            <a:spLocks noChangeArrowheads="1"/>
          </p:cNvSpPr>
          <p:nvPr/>
        </p:nvSpPr>
        <p:spPr bwMode="auto">
          <a:xfrm>
            <a:off x="876300" y="5562600"/>
            <a:ext cx="7391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1669" name="Rectangle 6"/>
          <p:cNvSpPr>
            <a:spLocks noChangeArrowheads="1"/>
          </p:cNvSpPr>
          <p:nvPr/>
        </p:nvSpPr>
        <p:spPr bwMode="auto">
          <a:xfrm>
            <a:off x="7543800" y="1752600"/>
            <a:ext cx="5334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2009</a:t>
            </a:r>
          </a:p>
        </p:txBody>
      </p:sp>
      <p:sp>
        <p:nvSpPr>
          <p:cNvPr id="24167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167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17D7B5-AACF-49F1-9149-56AC228A75D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241672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6157" name="~PP125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37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236868"/>
      </p:ext>
    </p:extLst>
  </p:cSld>
  <p:clrMapOvr>
    <a:masterClrMapping/>
  </p:clrMapOvr>
  <p:transition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7"/>
                </p:tgtEl>
              </p:cMediaNode>
            </p:audio>
          </p:childTnLst>
        </p:cTn>
      </p:par>
    </p:tnLst>
    <p:bldLst>
      <p:bldP spid="4884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283</Words>
  <Application>Microsoft Office PowerPoint</Application>
  <PresentationFormat>On-screen Show (4:3)</PresentationFormat>
  <Paragraphs>59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NJ Template 06</vt:lpstr>
      <vt:lpstr>Other Income – 1040 Line 21</vt:lpstr>
      <vt:lpstr>Other Income 1040 Line 21</vt:lpstr>
      <vt:lpstr>Other Income 1040 Line 21</vt:lpstr>
      <vt:lpstr>Gambling Income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Income – 1040 Line 21</dc:title>
  <dc:creator>HershAl</dc:creator>
  <cp:lastModifiedBy>HershAl</cp:lastModifiedBy>
  <cp:revision>2</cp:revision>
  <dcterms:created xsi:type="dcterms:W3CDTF">2012-01-07T00:34:28Z</dcterms:created>
  <dcterms:modified xsi:type="dcterms:W3CDTF">2012-01-07T00:34:29Z</dcterms:modified>
</cp:coreProperties>
</file>